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57" r:id="rId5"/>
    <p:sldId id="271" r:id="rId6"/>
    <p:sldId id="272" r:id="rId7"/>
    <p:sldId id="260" r:id="rId8"/>
    <p:sldId id="261" r:id="rId9"/>
    <p:sldId id="270" r:id="rId10"/>
    <p:sldId id="263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7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90E45-319B-44AA-9E47-284036FA3E9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DE4C1-F6A5-48DA-9E78-ECB5A1A2DC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74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Bonjour, je suis Catherine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Ruth,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ne pouvais malheureusement pas être présente parmi vous aujourd’hui, et je m’en excuse.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vous présenter la formation à la CONCERTATION, ou plus précisément à la FACILITATION que je propose, en partenariat avec le CAUE de Meurthe-et-Moselle.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305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temps de formation aura lieu, comme l’an passé, les lundis de 18 à 20h.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l’horaire n’est pas idéal, j’en conviens, les étudiants ne s’en sont pas trop plaints l’an dernier, car la formation ne ressemble pas vraiment à vos autres cours. </a:t>
            </a:r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séances sont partagées entre théorie et exercices d’application.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957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Ensuite, en fonction des opportunités, vous serez invités à des démarches participatives où vous pourrez vous tester en tant que facilitateur ou facilitatrice. </a:t>
            </a:r>
            <a:endParaRPr lang="fr-FR" dirty="0"/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 réunions publiques ont lieu généralement les soirs en semaine.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516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temps passé en formation et en participation aux réunions publiques est valorisé dans le cadre de l’option libre.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861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 vous avez des questions auxquelles on ne saurait vous répondre aujourd’hui, n’hésitez pas à me les poser par mail.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61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Celle-ci fait suite à une expérimentation que nous avons menée l’année dernière.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étudiants qui l’ont suivie étaient très satisfaits, c’est pourquoi nous vous proposons de la renouveler cette année.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1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plus en plus souvent, les maîtres d’ouvrage souhaitent associer les usagers à leurs projets, mais au-delà de la bonne intention, encore faut-il savoir récupérer cette expertise d’usage.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95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 la fonction d’une personne que nous appelons facilitateur ou facilitatrice.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513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jouer ce rôle de facilitation, il y a avant tout une posture à adopter : une posture qui favorise la prise de parole et l’envie de contribuer.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318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puis, il y a aussi des techniques qui aident un groupe à s’exprimer et à travailler de manière collaborative.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936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qu’une formation, c’est une expérience dont il est question, mais pour laquelle il est utile de se former auparavant.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18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que je vous propose, c’est de venir dans les collectivités que le CAUE conseille, recueillir la parole des habitants.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33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avant ça, il s’agit de vous enseigner les fondamentaux de la posture et des techniques de facilitation.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DE4C1-F6A5-48DA-9E78-ECB5A1A2DCD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36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70387-0EEB-43FD-87CB-B966733C6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3634B6-A2A2-448F-941D-F309BA5A0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CAA27F-1D3C-403E-B8B0-BB9F3ECF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CD0303-3E9D-459D-9AEA-432686FA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ADD2F-0440-4E96-88D5-8F0A80E8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70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ECA42-AD1A-421C-BED9-5ACBBC9C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814BF4-69A6-404A-82EF-E679D94F1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A2ECE9-1A41-4B0D-A7C9-CD8406E2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6A6626-7FCA-45EA-A8B7-7FC1BDB4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49E370-D937-4D5C-82D7-10B31EDB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23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9BFB6E-3DAA-44E3-AF6B-A6380F7A8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EEBD19-B2EC-4A33-A6C5-B6171DE4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C13E4C-661D-4C9F-8973-32199868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8A1B26-C5A8-4C9E-A3BE-2EB96554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B0047-F351-48E6-9C4B-FB668087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36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913CA-CC98-4186-AEBD-31701584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9E0808-4B83-4748-B3DD-CB337B5D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15662D-0A2E-4E6D-954F-BCCA786A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280BC6-0172-4FF4-A545-C8411DD1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5C6EC1-B8C7-4725-9BAE-2C03BEED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952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33077-4548-4606-858C-A990D6E2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410EC6-B6EF-417B-B155-EA5E871FE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378684-E7CD-4DEB-A27F-987AE9EB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6FE447-61DC-412A-A9E2-D128EAFD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6D0233-4C8B-45EA-BC3D-CAFC5775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92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18F6A-9DAD-4C56-9867-B7A056B6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9E7C-49F8-4558-9B9D-068DE393D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1D7D9F-2284-4636-944C-049F7F6E4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D8C816-62EF-4154-9CE3-9AC9C855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A1BC99-305E-48E9-94C2-F68036E2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487772-EB0E-44A5-BDA3-E1DD0575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61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EA603-D3E7-4FD9-B7AD-8228FA6E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AAB962-9F39-4521-85A2-BD940EF8C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6BB93F-83B5-4061-BB50-42CB4358F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E78064-875E-4BB5-B15E-4C4B53995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4C29BB-8D8F-44CF-A07C-7AFA00D10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D78B02-F441-4856-9CCC-036BD3A9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124281B-4B55-4365-A1AE-247230C8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96B87D6-47D1-464B-81FE-498C11DC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89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AD43B-058D-42B3-A48E-491DCF12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3DE4ED-3324-4A3D-9DA6-4353D5E3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13A976-92EC-4535-B980-A9CF8DE50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D659CE-DF7A-4AB5-8C3C-5B1B5FCD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99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BF42F6A-A7C2-4CF8-99E1-BF7C2CED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2833B47-E7AE-45B5-8E61-731363C1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FD6A80-89BB-472B-BDDE-D6211833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61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4D173D-992F-4C0A-8178-8C830AF0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2965DD-1EAB-4C45-9768-B6429EBCA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B11DC5-E29A-4A6E-AD4C-436A7CF5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D39AA8-0F21-4C8E-AF2C-A109CDC9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CA692D-90EB-476B-AC49-3250EEAA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0B22F9-000C-400B-AE8E-61E0B69D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27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69331-6977-4B49-8B14-A31028FE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62F8CCF-5B89-4B6D-8EED-D6B0D547C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A01B6C-65F4-4E49-8817-7FB278E3C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5554E3-25F1-4455-9E04-5A0D176C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66A98C-3709-4C60-A965-94F05D39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5E6070-1598-4F05-B06B-A1C24322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39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984686-58FC-490A-BA7F-37E319EB5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08FB97-E269-42C0-94F6-A56DE9956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C53F4C-4CD7-4748-A4F0-1CEAC715D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72C9D-5DCD-4EBC-A346-EFF5CC590A1B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F76127-4FA9-49CF-9992-518D28F04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7C5E4-D45F-45D9-AAA2-F5A7A22F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195DD-CF48-4EA2-802D-5E74ECA772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05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C3465-9130-41F8-9B20-438B22ED9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8003"/>
            <a:ext cx="12192000" cy="2387600"/>
          </a:xfrm>
        </p:spPr>
        <p:txBody>
          <a:bodyPr>
            <a:normAutofit/>
          </a:bodyPr>
          <a:lstStyle/>
          <a:p>
            <a:r>
              <a:rPr lang="fr-FR" sz="7200" b="1" dirty="0"/>
              <a:t>Formation à la facilitation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6AA287-99F7-409C-94C5-205D36447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942471"/>
            <a:ext cx="12192000" cy="1655762"/>
          </a:xfrm>
        </p:spPr>
        <p:txBody>
          <a:bodyPr/>
          <a:lstStyle/>
          <a:p>
            <a:r>
              <a:rPr lang="fr-FR" sz="3600" dirty="0"/>
              <a:t>Catherine Ruth</a:t>
            </a:r>
          </a:p>
          <a:p>
            <a:r>
              <a:rPr lang="fr-FR" dirty="0"/>
              <a:t>en partenariat avec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E4FCD3-9D53-4717-8E14-9BC7B8FC9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39" y="4318465"/>
            <a:ext cx="3450343" cy="1578867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A694370-2D0C-47DA-A109-D5E63F39A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9"/>
    </mc:Choice>
    <mc:Fallback xmlns="">
      <p:transition spd="slow" advTm="1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DB6ABB-5009-4BA5-94AE-02DD6E1A5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" y="0"/>
            <a:ext cx="12141200" cy="1843314"/>
          </a:xfrm>
        </p:spPr>
        <p:txBody>
          <a:bodyPr/>
          <a:lstStyle/>
          <a:p>
            <a:r>
              <a:rPr lang="fr-FR" dirty="0"/>
              <a:t>8 séances</a:t>
            </a:r>
            <a:br>
              <a:rPr lang="fr-FR" dirty="0"/>
            </a:br>
            <a:r>
              <a:rPr lang="fr-FR" dirty="0"/>
              <a:t>les lundis de 18 à 20h…</a:t>
            </a:r>
          </a:p>
        </p:txBody>
      </p:sp>
      <p:pic>
        <p:nvPicPr>
          <p:cNvPr id="5" name="Image 4" descr="C:\Users\cruth\AppData\Local\Microsoft\Windows\INetCache\Content.MSO\108A4B69.tmp">
            <a:extLst>
              <a:ext uri="{FF2B5EF4-FFF2-40B4-BE49-F238E27FC236}">
                <a16:creationId xmlns:a16="http://schemas.microsoft.com/office/drawing/2014/main" id="{3493C9C4-0F9A-498A-B958-6D3A1B6788C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9319"/>
          <a:stretch/>
        </p:blipFill>
        <p:spPr bwMode="auto">
          <a:xfrm>
            <a:off x="0" y="2540000"/>
            <a:ext cx="12396302" cy="431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371FB6E-A7BA-49BD-B757-05C6F081B7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7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8"/>
    </mc:Choice>
    <mc:Fallback xmlns="">
      <p:transition spd="slow" advTm="1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4EB4A-83DA-4A12-A899-F298E2A4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364" y="-224971"/>
            <a:ext cx="12230364" cy="1915660"/>
          </a:xfrm>
        </p:spPr>
        <p:txBody>
          <a:bodyPr>
            <a:normAutofit/>
          </a:bodyPr>
          <a:lstStyle/>
          <a:p>
            <a:pPr algn="ctr"/>
            <a:r>
              <a:rPr lang="fr-FR" sz="4800" dirty="0"/>
              <a:t>… et expériences de facilitation sur le terrain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E5D02-1E7F-4113-A3AE-DF7298EE0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1AAD1D-DF1A-4A94-A48E-CFB5AE5BC72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1" b="-1"/>
          <a:stretch/>
        </p:blipFill>
        <p:spPr bwMode="auto">
          <a:xfrm>
            <a:off x="-38364" y="1825625"/>
            <a:ext cx="12230364" cy="6538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9A984C6-8245-4B39-8303-AEDB4821F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"/>
    </mc:Choice>
    <mc:Fallback xmlns="">
      <p:transition spd="slow" advTm="12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C3465-9130-41F8-9B20-438B22ED9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56798"/>
            <a:ext cx="12192000" cy="6376169"/>
          </a:xfrm>
        </p:spPr>
        <p:txBody>
          <a:bodyPr>
            <a:normAutofit/>
          </a:bodyPr>
          <a:lstStyle/>
          <a:p>
            <a:r>
              <a:rPr lang="fr-FR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VALORISATION / TEMPS PASS</a:t>
            </a:r>
            <a:r>
              <a:rPr lang="fr-FR" sz="73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É</a:t>
            </a:r>
            <a:r>
              <a:rPr lang="fr-FR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:</a:t>
            </a:r>
            <a:br>
              <a:rPr lang="fr-FR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br>
              <a:rPr lang="fr-FR" sz="40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br>
              <a:rPr lang="fr-FR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fr-FR" sz="4800" b="1" dirty="0"/>
              <a:t>séances de formation (16h)</a:t>
            </a:r>
            <a:br>
              <a:rPr lang="fr-FR" sz="4400" dirty="0"/>
            </a:br>
            <a:r>
              <a:rPr lang="fr-FR" sz="4400" dirty="0"/>
              <a:t>+</a:t>
            </a:r>
            <a:br>
              <a:rPr lang="fr-FR" sz="4400" dirty="0"/>
            </a:br>
            <a:r>
              <a:rPr lang="fr-FR" sz="4800" b="1" dirty="0"/>
              <a:t>facilitation sur le terrain (12h)</a:t>
            </a:r>
            <a:br>
              <a:rPr lang="fr-FR" sz="4400" dirty="0"/>
            </a:br>
            <a:r>
              <a:rPr lang="fr-FR" sz="4400" dirty="0"/>
              <a:t>=</a:t>
            </a:r>
            <a:br>
              <a:rPr lang="fr-FR" sz="4400" dirty="0"/>
            </a:br>
            <a:r>
              <a:rPr lang="fr-FR" sz="4800" b="1" dirty="0"/>
              <a:t>option libre (28h)</a:t>
            </a:r>
            <a:endParaRPr lang="fr-FR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A7763B1-4C14-4DE9-A04E-380E41674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0"/>
    </mc:Choice>
    <mc:Fallback xmlns="">
      <p:transition spd="slow" advTm="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9B833-6814-491C-A510-2D0E1E39B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53239"/>
            <a:ext cx="12192000" cy="1383847"/>
          </a:xfrm>
        </p:spPr>
        <p:txBody>
          <a:bodyPr/>
          <a:lstStyle/>
          <a:p>
            <a:pPr algn="ctr"/>
            <a:r>
              <a:rPr lang="fr-FR" dirty="0"/>
              <a:t>catherine.ruth@nancy.archi.fr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4B43622-26FB-4913-90C8-16CDE1890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8"/>
    </mc:Choice>
    <mc:Fallback xmlns="">
      <p:transition spd="slow" advTm="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45018-A5AD-457C-8B7F-E526367A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8035935-2D11-41AE-BE47-A45C6DB8C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FE5C549-4976-44B2-A702-3C72BC953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"/>
    </mc:Choice>
    <mc:Fallback xmlns="">
      <p:transition spd="slow" advTm="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B0D149DA-8E25-4538-8680-0FAB3B6A5C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E620B45-B6BA-421D-BF56-1F6DB64AB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C6DB011-7ABD-4803-9916-DDC0E6F6D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9"/>
    </mc:Choice>
    <mc:Fallback xmlns="">
      <p:transition spd="slow" advTm="1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267CF-C5D8-4197-8A86-B5D24C56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4AC6A7-EA88-4ECD-8369-2EBC4BA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E084C3-ACA8-497C-B1B3-C9691A5ABEB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38" y="0"/>
            <a:ext cx="12256523" cy="762249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2C2441-D0F7-4B8A-9CDF-A6851479A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0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"/>
    </mc:Choice>
    <mc:Fallback xmlns="">
      <p:transition spd="slow" advTm="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23AD2-9E50-46E8-BD54-932097546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2AB2D4-37DC-49D9-91C1-55369CF6B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9125"/>
            <a:ext cx="12192000" cy="8128002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7124B8F-77E0-435E-91BE-6E8A1BB18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3672A-F2AE-45BB-8782-03606962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F2FA70-FA71-4B19-8413-6E525E502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36" y="-464024"/>
            <a:ext cx="12889634" cy="8593090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B6D4BE-F339-4353-A57E-F56211B11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2"/>
    </mc:Choice>
    <mc:Fallback xmlns="">
      <p:transition spd="slow" advTm="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77C2758-38EA-4B86-8A18-16BD7D283B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39BD559-564A-4366-B031-1622BECC572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35" y="-1119118"/>
            <a:ext cx="12211336" cy="814089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9DCBEA0-BF6E-4A19-BBE7-DD945DC46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0"/>
    </mc:Choice>
    <mc:Fallback xmlns="">
      <p:transition spd="slow" advTm="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13942-E44C-4045-AA5C-089578BA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7B7991-1B16-4DE4-AAF1-4F01E807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A754D-D99E-4298-96C2-00EA0CA606B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77"/>
            <a:ext cx="12300857" cy="820057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C08CDF6-C2ED-4E85-AE97-8A1DE2DDD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7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9"/>
    </mc:Choice>
    <mc:Fallback xmlns="">
      <p:transition spd="slow" advTm="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87D27D-54E8-441C-A24D-7977F6DD3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E3E12D3-D5A4-4CF3-BB3F-2A4737717E3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2"/>
          <a:stretch/>
        </p:blipFill>
        <p:spPr bwMode="auto">
          <a:xfrm>
            <a:off x="-2347414" y="0"/>
            <a:ext cx="16709408" cy="787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3BE2CE2-1EC9-4099-91A0-3795DD385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6"/>
    </mc:Choice>
    <mc:Fallback xmlns="">
      <p:transition spd="slow" advTm="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C5FC0D6BB0D48B94EE01616FD50A9" ma:contentTypeVersion="16" ma:contentTypeDescription="Create a new document." ma:contentTypeScope="" ma:versionID="9faf210a9edc2c8fc09d9e9ece7c424c">
  <xsd:schema xmlns:xsd="http://www.w3.org/2001/XMLSchema" xmlns:xs="http://www.w3.org/2001/XMLSchema" xmlns:p="http://schemas.microsoft.com/office/2006/metadata/properties" xmlns:ns2="82caa5c1-6a0b-4bb3-a9d9-e29c9c59b2fa" xmlns:ns3="70234c15-a7f8-4884-aafb-6300a4594188" targetNamespace="http://schemas.microsoft.com/office/2006/metadata/properties" ma:root="true" ma:fieldsID="b0446685cb8ca2aa6d8a512191c0f7f7" ns2:_="" ns3:_="">
    <xsd:import namespace="82caa5c1-6a0b-4bb3-a9d9-e29c9c59b2fa"/>
    <xsd:import namespace="70234c15-a7f8-4884-aafb-6300a45941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caa5c1-6a0b-4bb3-a9d9-e29c9c59b2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37cbe3-4bf9-4fa8-9439-5bb1f53d6e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34c15-a7f8-4884-aafb-6300a459418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b2dac2c-7ac0-4c21-ac65-3a16dcc364ab}" ma:internalName="TaxCatchAll" ma:showField="CatchAllData" ma:web="70234c15-a7f8-4884-aafb-6300a45941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234c15-a7f8-4884-aafb-6300a4594188" xsi:nil="true"/>
    <lcf76f155ced4ddcb4097134ff3c332f xmlns="82caa5c1-6a0b-4bb3-a9d9-e29c9c59b2f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2F5274-CED4-4FF5-866D-3D2B81C7FD6B}"/>
</file>

<file path=customXml/itemProps2.xml><?xml version="1.0" encoding="utf-8"?>
<ds:datastoreItem xmlns:ds="http://schemas.openxmlformats.org/officeDocument/2006/customXml" ds:itemID="{609B8147-FDB6-4A2D-BCC7-8444AC0F1DD7}"/>
</file>

<file path=customXml/itemProps3.xml><?xml version="1.0" encoding="utf-8"?>
<ds:datastoreItem xmlns:ds="http://schemas.openxmlformats.org/officeDocument/2006/customXml" ds:itemID="{1601A899-8BD8-4F14-82C4-FEAA63B6C988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466</Words>
  <Application>Microsoft Office PowerPoint</Application>
  <PresentationFormat>Grand écran</PresentationFormat>
  <Paragraphs>39</Paragraphs>
  <Slides>13</Slides>
  <Notes>13</Notes>
  <HiddenSlides>0</HiddenSlides>
  <MMClips>13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Adobe Gothic Std B</vt:lpstr>
      <vt:lpstr>Arial</vt:lpstr>
      <vt:lpstr>Calibri</vt:lpstr>
      <vt:lpstr>Calibri Light</vt:lpstr>
      <vt:lpstr>Thème Office</vt:lpstr>
      <vt:lpstr>Formation à la facilitation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8 séances les lundis de 18 à 20h…</vt:lpstr>
      <vt:lpstr>… et expériences de facilitation sur le terrain </vt:lpstr>
      <vt:lpstr>VALORISATION / TEMPS PASSÉ :   séances de formation (16h) + facilitation sur le terrain (12h) = option libre (28h)</vt:lpstr>
      <vt:lpstr>catherine.ruth@nancy.archi.fr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à la facilitation</dc:title>
  <dc:creator>RUTH, CATHERINE</dc:creator>
  <cp:lastModifiedBy>Lara CALLSEN</cp:lastModifiedBy>
  <cp:revision>22</cp:revision>
  <dcterms:created xsi:type="dcterms:W3CDTF">2022-11-07T02:54:13Z</dcterms:created>
  <dcterms:modified xsi:type="dcterms:W3CDTF">2022-11-07T08:22:34Z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0x01010069FC5FC0D6BB0D48B94EE01616FD50A9</vt:lpwstr>
  </property>
</Properties>
</file>