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81" r:id="rId8"/>
    <p:sldId id="267" r:id="rId9"/>
    <p:sldId id="262" r:id="rId10"/>
    <p:sldId id="263" r:id="rId11"/>
    <p:sldId id="275" r:id="rId12"/>
    <p:sldId id="264" r:id="rId13"/>
    <p:sldId id="265" r:id="rId14"/>
    <p:sldId id="269" r:id="rId15"/>
    <p:sldId id="272" r:id="rId16"/>
    <p:sldId id="266" r:id="rId17"/>
    <p:sldId id="260" r:id="rId18"/>
    <p:sldId id="279" r:id="rId19"/>
    <p:sldId id="276" r:id="rId20"/>
    <p:sldId id="277" r:id="rId21"/>
    <p:sldId id="282" r:id="rId22"/>
    <p:sldId id="280" r:id="rId23"/>
    <p:sldId id="258" r:id="rId24"/>
    <p:sldId id="261" r:id="rId25"/>
    <p:sldId id="273" r:id="rId26"/>
    <p:sldId id="274" r:id="rId27"/>
    <p:sldId id="270" r:id="rId28"/>
    <p:sldId id="271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03B153F7-64BE-4B4D-A4A2-693ABFE729EB}">
          <p14:sldIdLst>
            <p14:sldId id="256"/>
          </p14:sldIdLst>
        </p14:section>
        <p14:section name="ARCHI-FOLIES" id="{07D07A35-FAA1-4865-9A5B-CE0CC2D4C2B1}">
          <p14:sldIdLst>
            <p14:sldId id="257"/>
            <p14:sldId id="259"/>
            <p14:sldId id="281"/>
            <p14:sldId id="267"/>
          </p14:sldIdLst>
        </p14:section>
        <p14:section name="ENSAN-FFA" id="{EA30F7EA-1198-4CB2-B565-171B9F7B2E43}">
          <p14:sldIdLst>
            <p14:sldId id="262"/>
            <p14:sldId id="263"/>
            <p14:sldId id="275"/>
            <p14:sldId id="264"/>
            <p14:sldId id="265"/>
            <p14:sldId id="269"/>
            <p14:sldId id="272"/>
          </p14:sldIdLst>
        </p14:section>
        <p14:section name="APPROCHE NANCEENNE" id="{802008E9-A05D-49BE-886D-259614850553}">
          <p14:sldIdLst>
            <p14:sldId id="266"/>
          </p14:sldIdLst>
        </p14:section>
        <p14:section name="CONCOURS" id="{EE35428D-C843-4460-9F17-305695E2B245}">
          <p14:sldIdLst>
            <p14:sldId id="260"/>
            <p14:sldId id="279"/>
            <p14:sldId id="276"/>
            <p14:sldId id="277"/>
            <p14:sldId id="282"/>
          </p14:sldIdLst>
        </p14:section>
        <p14:section name="LIVRABLES" id="{00708B9E-6C56-48C0-BF92-0321CB8174FD}">
          <p14:sldIdLst>
            <p14:sldId id="280"/>
            <p14:sldId id="258"/>
            <p14:sldId id="261"/>
            <p14:sldId id="273"/>
            <p14:sldId id="274"/>
          </p14:sldIdLst>
        </p14:section>
        <p14:section name="VOTE ET RESULTATS" id="{8976BE10-239E-4355-ACC6-09FA50A05D97}">
          <p14:sldIdLst>
            <p14:sldId id="270"/>
          </p14:sldIdLst>
        </p14:section>
        <p14:section name="OUTRO" id="{4FE2F99C-05EF-47CF-A0DD-2DA1BAFF0750}">
          <p14:sldIdLst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0002"/>
    <a:srgbClr val="24408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E3F556-BBFA-4E0F-9805-555EA40BEEB1}" v="2" dt="2023-03-01T09:56:00.8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6B6389-4D66-6268-933A-997CECF5C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D1ABEA-C524-A32B-F7C5-58F128B9C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DBF629-2ECE-DBED-D7A2-2C9E6E73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693-4288-4DE6-A9E3-0D5FF7462CC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29B8A7-1490-DCEB-23F9-8BAA387C7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25B003-6297-FD4C-FBE2-7E68E6D8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9794-239F-4F71-8214-4762F3CF26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533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D46B5D-F411-55C5-2FCD-264DB867A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120BA75-9463-9B6C-0744-C96B568ED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53F664-EEBF-4788-BD45-C70376DB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693-4288-4DE6-A9E3-0D5FF7462CC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F1CD14-EF97-D244-2435-7E075904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44C49A-9072-86A2-4213-9EEE8152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9794-239F-4F71-8214-4762F3CF26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783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85CB44D-2446-9112-6770-5C41AA23EA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CF6C23F-37E6-D77E-B458-5E34436A4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1F999E-9DA4-CCB5-C2D4-A0E7E3C32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693-4288-4DE6-A9E3-0D5FF7462CC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F5E177-3AE8-2888-AC94-5CCC1ABDE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5E4E2D-0F7E-C02B-C3F6-C44752D4F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9794-239F-4F71-8214-4762F3CF26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72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8EB4E8-4792-EC9B-02BB-8420F2282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9B3D2C-7881-E0A0-D7FE-6522C2DE1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460CC7-E89D-C39F-2C5F-45C811FF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693-4288-4DE6-A9E3-0D5FF7462CC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1852CB-6128-15C1-8650-3D87FD480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C6D215-08F1-F2F1-8A98-DD9DCEF8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9794-239F-4F71-8214-4762F3CF26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972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C3BEF9-D4BA-BAF1-9E7A-FD765131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07185B-01AF-F36E-0A0E-6698F712B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832BC3-1EC8-112C-2AB3-5B65FBD0A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693-4288-4DE6-A9E3-0D5FF7462CC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B9A4C2-E5B2-8D0D-CF9F-3498F616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B1634C-CE80-CF67-3308-0FEF6AC40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9794-239F-4F71-8214-4762F3CF26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23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6AF93-704C-2941-526A-4009CB349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A57246-4BD9-F5EF-B6D2-723544257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4656A0-A504-2F5A-8DEA-B08B10F7B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F16D5E0-CA16-87FE-CE7D-85FE1691B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693-4288-4DE6-A9E3-0D5FF7462CC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0B0CEB-32EC-8CA6-5D0F-708B21B4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E8BB20-ECFD-DEA1-DA1A-DF7F1D1D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9794-239F-4F71-8214-4762F3CF26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75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8469A-8D75-72C5-91BE-38BFDF658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E315F3-63F7-3924-FA4A-0C4D61EED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93D6A6-706F-E0C3-29D6-CBCF4198F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1A7375F-2C13-9124-0009-690A22A3D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8D11556-7AF9-656E-1563-E64C130892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0603280-4E90-8874-BE1D-F4522C48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693-4288-4DE6-A9E3-0D5FF7462CC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49D7C4C-073F-0445-ED44-9FEEB54C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BE26B29-74DB-8E2D-1AA1-316A6C7A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9794-239F-4F71-8214-4762F3CF26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22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C64BDC-4985-49ED-5885-30C939C6F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1FE2150-78FB-0B96-83DE-5AC699028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693-4288-4DE6-A9E3-0D5FF7462CC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7FE2E25-6BEA-EB1A-BE32-EF8BC10AC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1F51E1-7777-657D-D8A9-C95DF940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9794-239F-4F71-8214-4762F3CF26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77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AA260F-D9FC-D69F-F571-88DC89434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693-4288-4DE6-A9E3-0D5FF7462CC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414F27D-0B9A-7386-7DD3-1614807AA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B98E53-8E22-6F32-32A0-2891A3B7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9794-239F-4F71-8214-4762F3CF26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812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F61D18-0E35-DF49-85E3-CE3F39F6C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3CCEFF-6812-6E79-EE08-553831AE4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6D29BD-5E43-DE6C-891C-FA6D49E83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F6174F-7BAD-F119-8DB2-B05EB8151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693-4288-4DE6-A9E3-0D5FF7462CC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65AB35-C7B0-8500-9E00-587691472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3C064C-9EEE-7FEF-54AD-6C78BE9D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9794-239F-4F71-8214-4762F3CF26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745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9E89B9-5C98-5DA7-E313-E8140AE96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D1956D-F9B0-26AB-8D2B-A523577B5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4B9463-19EB-A04D-28D0-65CB31768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2367D7-764B-7F6F-A84C-9D1C11840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693-4288-4DE6-A9E3-0D5FF7462CC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1C54D0-F463-F487-5F16-FD0782335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7EEBD7-4EB0-D9F2-9CA1-1D7B8C96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9794-239F-4F71-8214-4762F3CF26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690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86CDA9F-9A16-1F5A-F79D-255DEF6F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E79F2A-440A-DCB4-B66E-401506B98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570CD1-463D-BB58-42C6-16DBA1400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C1693-4288-4DE6-A9E3-0D5FF7462CC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EC3098-0DE8-FD51-3A09-DEC47D1024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F47D71-04EE-F082-1016-DDDDD017F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59794-239F-4F71-8214-4762F3CF26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82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wahyDa7RKU?feature=oembed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B9EA4EB-B068-36EF-B3ED-2BB4918EDBEF}"/>
              </a:ext>
            </a:extLst>
          </p:cNvPr>
          <p:cNvSpPr txBox="1"/>
          <p:nvPr/>
        </p:nvSpPr>
        <p:spPr>
          <a:xfrm>
            <a:off x="0" y="710337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CONCOURS D’IDÉE</a:t>
            </a:r>
          </a:p>
          <a:p>
            <a:pPr algn="ctr"/>
            <a:r>
              <a:rPr lang="fr-FR" sz="48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ARCHI-FOLIES</a:t>
            </a:r>
          </a:p>
          <a:p>
            <a:pPr algn="ctr"/>
            <a:r>
              <a:rPr lang="fr-FR" sz="2400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01-02 MARS 2023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A5E53C-9E1C-6AEE-8C5A-035CFC3983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4088" y="2623508"/>
            <a:ext cx="2803824" cy="3040592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869F48D1-82B9-6C02-A736-C21DD5DD3437}"/>
              </a:ext>
            </a:extLst>
          </p:cNvPr>
          <p:cNvGrpSpPr/>
          <p:nvPr/>
        </p:nvGrpSpPr>
        <p:grpSpPr>
          <a:xfrm>
            <a:off x="3269962" y="5884500"/>
            <a:ext cx="5652075" cy="720000"/>
            <a:chOff x="6339936" y="5960700"/>
            <a:chExt cx="5652075" cy="7200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7D7B676-1118-FF95-9D38-8D49985D1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8616" y="5960700"/>
              <a:ext cx="770578" cy="720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56036D4-0608-16FF-454D-23244A43D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9936" y="5960700"/>
              <a:ext cx="829894" cy="720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4FD9BDF-655E-84CD-B933-1FFEB7D0A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37980" y="5960700"/>
              <a:ext cx="1180645" cy="720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97F2F76-539D-094A-D879-73133EEEA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61500" y="5960700"/>
              <a:ext cx="920816" cy="7200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7EB58C4-FCA4-2957-0B97-AFD9478EC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5191" y="5960700"/>
              <a:ext cx="136682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928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7D7C0F-7E22-D7B8-6DF7-DD0834A02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" b="4056"/>
          <a:stretch/>
        </p:blipFill>
        <p:spPr>
          <a:xfrm>
            <a:off x="-1" y="0"/>
            <a:ext cx="12192001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0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B025BF-1240-6AA1-0ACE-5B6EC0260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633984"/>
            <a:ext cx="10216896" cy="55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98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édia en ligne 3" title="Rejoins-nous sur l'eau !">
            <a:hlinkClick r:id="" action="ppaction://media"/>
            <a:extLst>
              <a:ext uri="{FF2B5EF4-FFF2-40B4-BE49-F238E27FC236}">
                <a16:creationId xmlns:a16="http://schemas.microsoft.com/office/drawing/2014/main" id="{B19D4D2C-0D3D-7F2D-8C1B-21736F20E9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5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99A3787-1A6F-C341-DB20-595CC0BE2E2A}"/>
              </a:ext>
            </a:extLst>
          </p:cNvPr>
          <p:cNvSpPr txBox="1"/>
          <p:nvPr/>
        </p:nvSpPr>
        <p:spPr>
          <a:xfrm>
            <a:off x="0" y="36778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 PAVILLON POUR L’AVIRON…PAR L’ENSAN</a:t>
            </a:r>
            <a:endParaRPr lang="fr-FR" sz="4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663EF1-1BDB-8933-EF7A-7261282E0914}"/>
              </a:ext>
            </a:extLst>
          </p:cNvPr>
          <p:cNvSpPr txBox="1"/>
          <p:nvPr/>
        </p:nvSpPr>
        <p:spPr>
          <a:xfrm>
            <a:off x="0" y="274268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 EXERCICES PÉDAGOGIQUES DE FÉVRIER 2023 À JANVIER 2025 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92B456D-D69C-8102-F77A-0F8DAC53C55E}"/>
              </a:ext>
            </a:extLst>
          </p:cNvPr>
          <p:cNvSpPr txBox="1"/>
          <p:nvPr/>
        </p:nvSpPr>
        <p:spPr>
          <a:xfrm>
            <a:off x="0" y="3325000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TROIS PROMOTIONS CONCERNÉES DANS LES ENSEIGNEMENTS DE MASTER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EE09AA-3A2D-8DD2-C5A3-BC77025C10A0}"/>
              </a:ext>
            </a:extLst>
          </p:cNvPr>
          <p:cNvSpPr txBox="1"/>
          <p:nvPr/>
        </p:nvSpPr>
        <p:spPr>
          <a:xfrm>
            <a:off x="0" y="1969869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 PROGRAMME, UN PAVILLON, UNE ÉCOLE, DES ÉTUDIANTS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014BE3-861C-3874-C7C8-C25E2B793FE9}"/>
              </a:ext>
            </a:extLst>
          </p:cNvPr>
          <p:cNvSpPr txBox="1"/>
          <p:nvPr/>
        </p:nvSpPr>
        <p:spPr>
          <a:xfrm>
            <a:off x="0" y="3907316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UNE RÉIMPLANTATION DU PAVILLON SUR NOTRE TERRITOIRE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ABC8DA0-EC32-20A8-1D46-6148B1DFEB84}"/>
              </a:ext>
            </a:extLst>
          </p:cNvPr>
          <p:cNvSpPr txBox="1"/>
          <p:nvPr/>
        </p:nvSpPr>
        <p:spPr>
          <a:xfrm>
            <a:off x="0" y="4902896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 CONCOURS D’IDÉE OUVERT À TOUS POUR LANCER LA CONCEPTION !</a:t>
            </a:r>
          </a:p>
        </p:txBody>
      </p:sp>
    </p:spTree>
    <p:extLst>
      <p:ext uri="{BB962C8B-B14F-4D97-AF65-F5344CB8AC3E}">
        <p14:creationId xmlns:p14="http://schemas.microsoft.com/office/powerpoint/2010/main" val="1596586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DD753EB-FFFF-9589-FEE3-1D69ED3DA679}"/>
              </a:ext>
            </a:extLst>
          </p:cNvPr>
          <p:cNvSpPr txBox="1"/>
          <p:nvPr/>
        </p:nvSpPr>
        <p:spPr>
          <a:xfrm>
            <a:off x="0" y="36778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RÈGLES DU CONCOURS</a:t>
            </a:r>
            <a:endParaRPr lang="fr-FR" sz="4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C86A62-BC02-9A91-09DC-03B5F6548493}"/>
              </a:ext>
            </a:extLst>
          </p:cNvPr>
          <p:cNvSpPr txBox="1"/>
          <p:nvPr/>
        </p:nvSpPr>
        <p:spPr>
          <a:xfrm>
            <a:off x="488950" y="1905506"/>
            <a:ext cx="52895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 conception du pavillon devra s’inspirer de la thématique de l’aviron et en convoquer l’imaginaire ;</a:t>
            </a:r>
          </a:p>
          <a:p>
            <a:endParaRPr lang="fr-FR" sz="2400" b="1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 pavillon peut occuper de 0 à 100% d’une parcelle de 126 m² (carré de 11,25 x 11,25 m) ;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CE3D8C-4A7A-CB65-70D7-9320089A6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" b="656"/>
          <a:stretch/>
        </p:blipFill>
        <p:spPr>
          <a:xfrm>
            <a:off x="6515102" y="1075670"/>
            <a:ext cx="4849398" cy="562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05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DD753EB-FFFF-9589-FEE3-1D69ED3DA679}"/>
              </a:ext>
            </a:extLst>
          </p:cNvPr>
          <p:cNvSpPr txBox="1"/>
          <p:nvPr/>
        </p:nvSpPr>
        <p:spPr>
          <a:xfrm>
            <a:off x="0" y="36778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RÈGLES DU CONCOURS</a:t>
            </a:r>
            <a:endParaRPr lang="fr-FR" sz="4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C86A62-BC02-9A91-09DC-03B5F6548493}"/>
              </a:ext>
            </a:extLst>
          </p:cNvPr>
          <p:cNvSpPr txBox="1"/>
          <p:nvPr/>
        </p:nvSpPr>
        <p:spPr>
          <a:xfrm>
            <a:off x="515939" y="1473458"/>
            <a:ext cx="548322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Façade Nord : elle donne sur une clôture qui sépare la promenade du canal avec l’espace des pavillons, elle peut être aveugle et ainsi servir de support de communication pour accueillir : photographies, posters, téléviseurs, projections…</a:t>
            </a:r>
          </a:p>
          <a:p>
            <a:pPr algn="just"/>
            <a:endParaRPr lang="fr-FR" sz="2000" b="1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Façade Est : elle est directement mitoyenne avec un autre pavillon ; </a:t>
            </a:r>
          </a:p>
          <a:p>
            <a:pPr algn="just"/>
            <a:endParaRPr lang="fr-FR" sz="2000" b="1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Façade Ouest : elle donne sur un dégagement de 3,75 m non accessible ;</a:t>
            </a:r>
          </a:p>
          <a:p>
            <a:pPr algn="just"/>
            <a:endParaRPr lang="fr-FR" sz="2000" b="1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Façade Sud : elle donne sur un deck qui concentre le flux des visiteurs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CE3D8C-4A7A-CB65-70D7-9320089A6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" b="656"/>
          <a:stretch/>
        </p:blipFill>
        <p:spPr>
          <a:xfrm>
            <a:off x="6515102" y="1075670"/>
            <a:ext cx="4849398" cy="562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57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DD753EB-FFFF-9589-FEE3-1D69ED3DA679}"/>
              </a:ext>
            </a:extLst>
          </p:cNvPr>
          <p:cNvSpPr txBox="1"/>
          <p:nvPr/>
        </p:nvSpPr>
        <p:spPr>
          <a:xfrm>
            <a:off x="0" y="36778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RÈGLES DU CONCOURS</a:t>
            </a:r>
            <a:endParaRPr lang="fr-FR" sz="4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C86A62-BC02-9A91-09DC-03B5F6548493}"/>
              </a:ext>
            </a:extLst>
          </p:cNvPr>
          <p:cNvSpPr txBox="1"/>
          <p:nvPr/>
        </p:nvSpPr>
        <p:spPr>
          <a:xfrm>
            <a:off x="387350" y="1366937"/>
            <a:ext cx="11417300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L’élévation du pavillon se développe en trois strates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Strate basse : rez-de-chaussée dédié à l’accueil des visiteurs, s’élève jusqu’à 3.25 m 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Strate moyenne : double hauteur ou comble, s’élève jusqu’à 7 m 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Strate haute : toiture ou velum, s’élève jusqu’à 10,50 m.</a:t>
            </a:r>
          </a:p>
          <a:p>
            <a:endParaRPr lang="fr-FR" sz="2400" b="1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fr-FR" sz="2400" b="1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fr-FR" sz="2400" b="1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fr-FR" sz="2400" b="1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fr-FR" sz="2400" b="1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Les deux dernières strates ne sont pas accessibles pour les visiteurs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511F8EF-8E93-0A37-9C2C-A1F3BA40F8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89"/>
          <a:stretch/>
        </p:blipFill>
        <p:spPr>
          <a:xfrm>
            <a:off x="99215" y="3246020"/>
            <a:ext cx="11993570" cy="14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83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DD753EB-FFFF-9589-FEE3-1D69ED3DA679}"/>
              </a:ext>
            </a:extLst>
          </p:cNvPr>
          <p:cNvSpPr txBox="1"/>
          <p:nvPr/>
        </p:nvSpPr>
        <p:spPr>
          <a:xfrm>
            <a:off x="0" y="36778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RÈGLES DU CONCOURS</a:t>
            </a:r>
            <a:endParaRPr lang="fr-FR" sz="4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C86A62-BC02-9A91-09DC-03B5F6548493}"/>
              </a:ext>
            </a:extLst>
          </p:cNvPr>
          <p:cNvSpPr txBox="1"/>
          <p:nvPr/>
        </p:nvSpPr>
        <p:spPr>
          <a:xfrm>
            <a:off x="387350" y="1905506"/>
            <a:ext cx="114173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 structure du pavillon sera fabriquée en bois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Les espaces non construits de la parcelle, qui ne reposent pas sur un platelage ne sont pas praticables. Le sol ne peut pas être creusé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 pavillon peut intégrer de la végétation et des espaces de stockage 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 couverture doit être étanche à l’eau.</a:t>
            </a:r>
          </a:p>
        </p:txBody>
      </p:sp>
    </p:spTree>
    <p:extLst>
      <p:ext uri="{BB962C8B-B14F-4D97-AF65-F5344CB8AC3E}">
        <p14:creationId xmlns:p14="http://schemas.microsoft.com/office/powerpoint/2010/main" val="1769703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DD753EB-FFFF-9589-FEE3-1D69ED3DA679}"/>
              </a:ext>
            </a:extLst>
          </p:cNvPr>
          <p:cNvSpPr txBox="1"/>
          <p:nvPr/>
        </p:nvSpPr>
        <p:spPr>
          <a:xfrm>
            <a:off x="0" y="36778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MATIÈRE</a:t>
            </a:r>
            <a:endParaRPr lang="fr-FR" sz="4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C86A62-BC02-9A91-09DC-03B5F6548493}"/>
              </a:ext>
            </a:extLst>
          </p:cNvPr>
          <p:cNvSpPr txBox="1"/>
          <p:nvPr/>
        </p:nvSpPr>
        <p:spPr>
          <a:xfrm>
            <a:off x="387350" y="2551837"/>
            <a:ext cx="114173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Fourni par </a:t>
            </a:r>
            <a:r>
              <a:rPr lang="fr-FR" sz="4400" b="1" dirty="0" err="1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Décup</a:t>
            </a:r>
            <a:r>
              <a:rPr lang="fr-FR" sz="4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’</a:t>
            </a:r>
          </a:p>
          <a:p>
            <a:pPr algn="ctr"/>
            <a:endParaRPr lang="fr-FR" sz="4400" b="1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fr-FR" sz="4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Mis à disposition jeudi 02 mars 13h00 !</a:t>
            </a:r>
          </a:p>
        </p:txBody>
      </p:sp>
    </p:spTree>
    <p:extLst>
      <p:ext uri="{BB962C8B-B14F-4D97-AF65-F5344CB8AC3E}">
        <p14:creationId xmlns:p14="http://schemas.microsoft.com/office/powerpoint/2010/main" val="4110755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DD753EB-FFFF-9589-FEE3-1D69ED3DA679}"/>
              </a:ext>
            </a:extLst>
          </p:cNvPr>
          <p:cNvSpPr txBox="1"/>
          <p:nvPr/>
        </p:nvSpPr>
        <p:spPr>
          <a:xfrm>
            <a:off x="0" y="36778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LIVRABLES DU CONCOURS</a:t>
            </a:r>
            <a:endParaRPr lang="fr-FR" sz="4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C86A62-BC02-9A91-09DC-03B5F6548493}"/>
              </a:ext>
            </a:extLst>
          </p:cNvPr>
          <p:cNvSpPr txBox="1"/>
          <p:nvPr/>
        </p:nvSpPr>
        <p:spPr>
          <a:xfrm>
            <a:off x="387350" y="2274838"/>
            <a:ext cx="114173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Une maquette d’intention 1/50</a:t>
            </a:r>
            <a:r>
              <a:rPr lang="fr-FR" sz="2400" b="1" baseline="30000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ème</a:t>
            </a:r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 croquis d’intention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Une description synthétique des intentions architecturales (intégration de la thématique de l’aviron, parcours de visite, dispositifs architecturaux). </a:t>
            </a:r>
          </a:p>
        </p:txBody>
      </p:sp>
    </p:spTree>
    <p:extLst>
      <p:ext uri="{BB962C8B-B14F-4D97-AF65-F5344CB8AC3E}">
        <p14:creationId xmlns:p14="http://schemas.microsoft.com/office/powerpoint/2010/main" val="1993220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44D2D04-C271-AFF1-1772-B5686E533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36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B3607E7B-977C-D8BA-5C74-795AA87347E5}"/>
              </a:ext>
            </a:extLst>
          </p:cNvPr>
          <p:cNvGrpSpPr/>
          <p:nvPr/>
        </p:nvGrpSpPr>
        <p:grpSpPr>
          <a:xfrm>
            <a:off x="1000125" y="0"/>
            <a:ext cx="10191750" cy="6858000"/>
            <a:chOff x="1000125" y="0"/>
            <a:chExt cx="10191750" cy="6858000"/>
          </a:xfrm>
        </p:grpSpPr>
        <p:pic>
          <p:nvPicPr>
            <p:cNvPr id="3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B530E0DA-8DDA-87CC-1914-5445012A2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25" y="0"/>
              <a:ext cx="4849398" cy="685800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F4ED67A-5F96-166D-408E-FDB0F491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2477" y="0"/>
              <a:ext cx="484939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4337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C313A14-681F-47EA-8E17-E2672C1EB481}"/>
              </a:ext>
            </a:extLst>
          </p:cNvPr>
          <p:cNvSpPr txBox="1"/>
          <p:nvPr/>
        </p:nvSpPr>
        <p:spPr>
          <a:xfrm>
            <a:off x="0" y="2551380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EXPOSITION DES MAQUETTES</a:t>
            </a:r>
          </a:p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JEUDI 02 MARS 17h10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663020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C313A14-681F-47EA-8E17-E2672C1EB481}"/>
              </a:ext>
            </a:extLst>
          </p:cNvPr>
          <p:cNvSpPr txBox="1"/>
          <p:nvPr/>
        </p:nvSpPr>
        <p:spPr>
          <a:xfrm>
            <a:off x="0" y="2459504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VOTE PAR LES COMMUNAUTÉS ÉTUDIANTES, ENSEIGNANTES, ADMINISTRATIFS</a:t>
            </a:r>
          </a:p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JEUDI 02 MARS 17H10 – 18h20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535427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C313A14-681F-47EA-8E17-E2672C1EB481}"/>
              </a:ext>
            </a:extLst>
          </p:cNvPr>
          <p:cNvSpPr txBox="1"/>
          <p:nvPr/>
        </p:nvSpPr>
        <p:spPr>
          <a:xfrm>
            <a:off x="0" y="2459504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RÉSULTAT DU CONCOURS</a:t>
            </a:r>
          </a:p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JEUDI 02 MARS 18h45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38059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DDF91C3-5EC7-A2E2-9E9B-D02A6C05E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2338" y="275338"/>
            <a:ext cx="6307324" cy="63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36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B9EA4EB-B068-36EF-B3ED-2BB4918EDBEF}"/>
              </a:ext>
            </a:extLst>
          </p:cNvPr>
          <p:cNvSpPr txBox="1"/>
          <p:nvPr/>
        </p:nvSpPr>
        <p:spPr>
          <a:xfrm>
            <a:off x="0" y="710337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CONCOURS D’IDÉE</a:t>
            </a:r>
          </a:p>
          <a:p>
            <a:pPr algn="ctr"/>
            <a:r>
              <a:rPr lang="fr-FR" sz="48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ARCHI-FOLIES</a:t>
            </a:r>
          </a:p>
          <a:p>
            <a:pPr algn="ctr"/>
            <a:r>
              <a:rPr lang="fr-FR" sz="2400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01-02 MARS 2023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A5E53C-9E1C-6AEE-8C5A-035CFC3983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4088" y="2623508"/>
            <a:ext cx="2803824" cy="3040592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869F48D1-82B9-6C02-A736-C21DD5DD3437}"/>
              </a:ext>
            </a:extLst>
          </p:cNvPr>
          <p:cNvGrpSpPr/>
          <p:nvPr/>
        </p:nvGrpSpPr>
        <p:grpSpPr>
          <a:xfrm>
            <a:off x="3269962" y="5884500"/>
            <a:ext cx="5652075" cy="720000"/>
            <a:chOff x="6339936" y="5960700"/>
            <a:chExt cx="5652075" cy="7200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7D7B676-1118-FF95-9D38-8D49985D1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8616" y="5960700"/>
              <a:ext cx="770578" cy="720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56036D4-0608-16FF-454D-23244A43D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9936" y="5960700"/>
              <a:ext cx="829894" cy="720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4FD9BDF-655E-84CD-B933-1FFEB7D0A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37980" y="5960700"/>
              <a:ext cx="1180645" cy="720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97F2F76-539D-094A-D879-73133EEEA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61500" y="5960700"/>
              <a:ext cx="920816" cy="7200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7EB58C4-FCA4-2957-0B97-AFD9478EC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5191" y="5960700"/>
              <a:ext cx="136682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627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470409A-907C-CCCF-66C2-2BACBAC19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496" y="0"/>
            <a:ext cx="6174504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9AB1305-555D-5335-1B06-590067ADDD91}"/>
              </a:ext>
            </a:extLst>
          </p:cNvPr>
          <p:cNvSpPr txBox="1"/>
          <p:nvPr/>
        </p:nvSpPr>
        <p:spPr>
          <a:xfrm>
            <a:off x="0" y="367784"/>
            <a:ext cx="60174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CLUB FRANCE</a:t>
            </a:r>
            <a:endParaRPr lang="fr-FR" sz="4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8E036A-3C3E-4FE3-A763-74B4AACC71EF}"/>
              </a:ext>
            </a:extLst>
          </p:cNvPr>
          <p:cNvSpPr txBox="1"/>
          <p:nvPr/>
        </p:nvSpPr>
        <p:spPr>
          <a:xfrm>
            <a:off x="276225" y="1709172"/>
            <a:ext cx="57412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 parc de la Villette pendant les JO et JOP 2024</a:t>
            </a:r>
          </a:p>
          <a:p>
            <a:endParaRPr lang="fr-FR" sz="2400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fr-FR" sz="2400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Diffusion des épreuves sportives</a:t>
            </a:r>
          </a:p>
          <a:p>
            <a:pPr marL="457200" indent="-457200">
              <a:buFontTx/>
              <a:buChar char="-"/>
            </a:pPr>
            <a:r>
              <a:rPr lang="fr-FR" sz="2400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Animations et démonstrations sportives</a:t>
            </a:r>
          </a:p>
          <a:p>
            <a:pPr marL="342900" indent="-342900">
              <a:buFontTx/>
              <a:buChar char="-"/>
            </a:pPr>
            <a:r>
              <a:rPr lang="fr-FR" sz="2400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Célébration des athlètes</a:t>
            </a:r>
          </a:p>
          <a:p>
            <a:endParaRPr lang="fr-FR" sz="2400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fr-FR" sz="24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Et…20 pavillons Archi-Folies !</a:t>
            </a:r>
          </a:p>
          <a:p>
            <a:pPr marL="457200" indent="-457200">
              <a:buFontTx/>
              <a:buChar char="-"/>
            </a:pPr>
            <a:endParaRPr lang="fr-FR" sz="2400" dirty="0">
              <a:solidFill>
                <a:srgbClr val="2440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8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A0E55F32-9CE2-C5A4-821E-27FF9E2A71FA}"/>
              </a:ext>
            </a:extLst>
          </p:cNvPr>
          <p:cNvGrpSpPr/>
          <p:nvPr/>
        </p:nvGrpSpPr>
        <p:grpSpPr>
          <a:xfrm>
            <a:off x="118268" y="96383"/>
            <a:ext cx="7027863" cy="6665234"/>
            <a:chOff x="2582068" y="96383"/>
            <a:chExt cx="7027863" cy="6665234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433EF214-757F-3C03-742C-64BD9A4E8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068" y="96383"/>
              <a:ext cx="7027863" cy="666523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B05BF2B-E5E5-5A7F-30A1-757BE1BB32E7}"/>
                </a:ext>
              </a:extLst>
            </p:cNvPr>
            <p:cNvSpPr/>
            <p:nvPr/>
          </p:nvSpPr>
          <p:spPr>
            <a:xfrm>
              <a:off x="5359400" y="1701800"/>
              <a:ext cx="2184400" cy="419100"/>
            </a:xfrm>
            <a:prstGeom prst="rect">
              <a:avLst/>
            </a:prstGeom>
            <a:noFill/>
            <a:ln w="57150">
              <a:solidFill>
                <a:srgbClr val="BE00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1E550E-BCA2-1E5C-C293-D706F0C4FB73}"/>
                </a:ext>
              </a:extLst>
            </p:cNvPr>
            <p:cNvSpPr/>
            <p:nvPr/>
          </p:nvSpPr>
          <p:spPr>
            <a:xfrm rot="18647606">
              <a:off x="5359400" y="3975388"/>
              <a:ext cx="2184400" cy="419100"/>
            </a:xfrm>
            <a:prstGeom prst="rect">
              <a:avLst/>
            </a:prstGeom>
            <a:noFill/>
            <a:ln w="57150">
              <a:solidFill>
                <a:srgbClr val="BE00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9140759-6AEA-3B47-5483-502FBF5EBBB0}"/>
              </a:ext>
            </a:extLst>
          </p:cNvPr>
          <p:cNvSpPr txBox="1"/>
          <p:nvPr/>
        </p:nvSpPr>
        <p:spPr>
          <a:xfrm>
            <a:off x="7146131" y="2867217"/>
            <a:ext cx="50458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IMPLANTATION</a:t>
            </a:r>
            <a:endParaRPr lang="fr-FR" sz="4000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9E793D2-F943-EDDB-1D43-8E08B0DFDFF9}"/>
              </a:ext>
            </a:extLst>
          </p:cNvPr>
          <p:cNvCxnSpPr>
            <a:stCxn id="3" idx="0"/>
          </p:cNvCxnSpPr>
          <p:nvPr/>
        </p:nvCxnSpPr>
        <p:spPr>
          <a:xfrm flipV="1">
            <a:off x="3987800" y="1066800"/>
            <a:ext cx="872216" cy="635000"/>
          </a:xfrm>
          <a:prstGeom prst="line">
            <a:avLst/>
          </a:prstGeom>
          <a:ln w="57150">
            <a:solidFill>
              <a:srgbClr val="B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961DB03E-9CA5-4B0F-437A-5227B0EB5C7F}"/>
              </a:ext>
            </a:extLst>
          </p:cNvPr>
          <p:cNvSpPr txBox="1"/>
          <p:nvPr/>
        </p:nvSpPr>
        <p:spPr>
          <a:xfrm>
            <a:off x="4860016" y="830302"/>
            <a:ext cx="230703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solidFill>
                  <a:srgbClr val="BE0002"/>
                </a:solidFill>
                <a:latin typeface="Helvetica"/>
                <a:cs typeface="Helvetica"/>
              </a:rPr>
              <a:t>SITE CANAL</a:t>
            </a:r>
            <a:endParaRPr lang="fr-FR" dirty="0">
              <a:solidFill>
                <a:srgbClr val="BE0002"/>
              </a:solidFill>
              <a:latin typeface="Helvetica"/>
              <a:cs typeface="Helvetica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4C4BBD9-BC5E-B50B-7BA5-EC00E67B48DB}"/>
              </a:ext>
            </a:extLst>
          </p:cNvPr>
          <p:cNvCxnSpPr>
            <a:cxnSpLocks/>
            <a:stCxn id="7" idx="2"/>
            <a:endCxn id="14" idx="1"/>
          </p:cNvCxnSpPr>
          <p:nvPr/>
        </p:nvCxnSpPr>
        <p:spPr>
          <a:xfrm>
            <a:off x="4146444" y="4321844"/>
            <a:ext cx="703113" cy="477184"/>
          </a:xfrm>
          <a:prstGeom prst="line">
            <a:avLst/>
          </a:prstGeom>
          <a:ln w="57150">
            <a:solidFill>
              <a:srgbClr val="B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2A199581-2730-DF69-F306-F2B926864D31}"/>
              </a:ext>
            </a:extLst>
          </p:cNvPr>
          <p:cNvSpPr txBox="1"/>
          <p:nvPr/>
        </p:nvSpPr>
        <p:spPr>
          <a:xfrm>
            <a:off x="4849557" y="4614362"/>
            <a:ext cx="230703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BE000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SITE PRAIRIE</a:t>
            </a:r>
            <a:endParaRPr lang="fr-FR" dirty="0">
              <a:solidFill>
                <a:srgbClr val="BE0002"/>
              </a:solidFill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A2FE531-4FD5-C850-F2B9-F141B8C111A8}"/>
              </a:ext>
            </a:extLst>
          </p:cNvPr>
          <p:cNvGrpSpPr/>
          <p:nvPr/>
        </p:nvGrpSpPr>
        <p:grpSpPr>
          <a:xfrm>
            <a:off x="3462320" y="1865140"/>
            <a:ext cx="3641204" cy="1048113"/>
            <a:chOff x="3462320" y="1865140"/>
            <a:chExt cx="3641204" cy="104811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75A3F-D5B9-A3FD-0B23-60142F478C89}"/>
                </a:ext>
              </a:extLst>
            </p:cNvPr>
            <p:cNvSpPr/>
            <p:nvPr/>
          </p:nvSpPr>
          <p:spPr>
            <a:xfrm>
              <a:off x="3462320" y="1865140"/>
              <a:ext cx="108000" cy="108000"/>
            </a:xfrm>
            <a:prstGeom prst="rect">
              <a:avLst/>
            </a:prstGeom>
            <a:solidFill>
              <a:srgbClr val="BE0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B1807E30-35DD-68B4-24CA-77329E044998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3516320" y="1931557"/>
              <a:ext cx="1280170" cy="797030"/>
            </a:xfrm>
            <a:prstGeom prst="line">
              <a:avLst/>
            </a:prstGeom>
            <a:ln w="57150">
              <a:solidFill>
                <a:srgbClr val="BE00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D895A96-D78C-8723-5D84-17F1089B516E}"/>
                </a:ext>
              </a:extLst>
            </p:cNvPr>
            <p:cNvSpPr txBox="1"/>
            <p:nvPr/>
          </p:nvSpPr>
          <p:spPr>
            <a:xfrm>
              <a:off x="4796490" y="2543921"/>
              <a:ext cx="23070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BE000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PAVILLON ENSAN</a:t>
              </a:r>
              <a:endParaRPr lang="fr-FR" dirty="0">
                <a:solidFill>
                  <a:srgbClr val="BE000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6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601687E-D677-7CAD-3BB6-F74B13CB1F40}"/>
              </a:ext>
            </a:extLst>
          </p:cNvPr>
          <p:cNvSpPr txBox="1"/>
          <p:nvPr/>
        </p:nvSpPr>
        <p:spPr>
          <a:xfrm>
            <a:off x="0" y="21925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 ENSA(P)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2069969-A0C2-1636-1A67-9394823BFA8A}"/>
              </a:ext>
            </a:extLst>
          </p:cNvPr>
          <p:cNvSpPr txBox="1"/>
          <p:nvPr/>
        </p:nvSpPr>
        <p:spPr>
          <a:xfrm>
            <a:off x="0" y="383445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 FÉDÉRATIONS OLYMPIQUES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6FC2AA-F52E-EAC7-D697-FB5A8D8E8B76}"/>
              </a:ext>
            </a:extLst>
          </p:cNvPr>
          <p:cNvSpPr/>
          <p:nvPr/>
        </p:nvSpPr>
        <p:spPr>
          <a:xfrm>
            <a:off x="5741987" y="3368559"/>
            <a:ext cx="708025" cy="120882"/>
          </a:xfrm>
          <a:prstGeom prst="rect">
            <a:avLst/>
          </a:prstGeom>
          <a:solidFill>
            <a:srgbClr val="24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F5D669-3A67-D264-C231-1A73C4D3BD2F}"/>
              </a:ext>
            </a:extLst>
          </p:cNvPr>
          <p:cNvSpPr txBox="1"/>
          <p:nvPr/>
        </p:nvSpPr>
        <p:spPr>
          <a:xfrm>
            <a:off x="0" y="3677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800" b="1" dirty="0">
                <a:solidFill>
                  <a:srgbClr val="2440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ARCHI-FOLIES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90798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port, skiant, extérieur, aviron&#10;&#10;Description générée automatiquement">
            <a:extLst>
              <a:ext uri="{FF2B5EF4-FFF2-40B4-BE49-F238E27FC236}">
                <a16:creationId xmlns:a16="http://schemas.microsoft.com/office/drawing/2014/main" id="{4C7D7C0F-7E22-D7B8-6DF7-DD0834A02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5"/>
          <a:stretch/>
        </p:blipFill>
        <p:spPr>
          <a:xfrm>
            <a:off x="-1" y="0"/>
            <a:ext cx="12192001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96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7D7C0F-7E22-D7B8-6DF7-DD0834A02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" r="657"/>
          <a:stretch/>
        </p:blipFill>
        <p:spPr>
          <a:xfrm>
            <a:off x="-1" y="0"/>
            <a:ext cx="12192001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2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7D7C0F-7E22-D7B8-6DF7-DD0834A02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5" b="4085"/>
          <a:stretch/>
        </p:blipFill>
        <p:spPr>
          <a:xfrm>
            <a:off x="-1" y="0"/>
            <a:ext cx="12192001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6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7D7C0F-7E22-D7B8-6DF7-DD0834A02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" b="2027"/>
          <a:stretch/>
        </p:blipFill>
        <p:spPr>
          <a:xfrm>
            <a:off x="-1" y="0"/>
            <a:ext cx="12192001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714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A3940E29C76E47AAADB33C5BEA4396" ma:contentTypeVersion="10" ma:contentTypeDescription="Create a new document." ma:contentTypeScope="" ma:versionID="73f887ef1f5a13b05bbcb0fb7197a373">
  <xsd:schema xmlns:xsd="http://www.w3.org/2001/XMLSchema" xmlns:xs="http://www.w3.org/2001/XMLSchema" xmlns:p="http://schemas.microsoft.com/office/2006/metadata/properties" xmlns:ns2="96a41d2f-60fb-4918-add4-0a5e3b78f3a8" xmlns:ns3="355c868e-1854-4759-be3c-7fb03ff644cc" targetNamespace="http://schemas.microsoft.com/office/2006/metadata/properties" ma:root="true" ma:fieldsID="1c951688884e0bbbb776c5684c1511bf" ns2:_="" ns3:_="">
    <xsd:import namespace="96a41d2f-60fb-4918-add4-0a5e3b78f3a8"/>
    <xsd:import namespace="355c868e-1854-4759-be3c-7fb03ff644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a41d2f-60fb-4918-add4-0a5e3b78f3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e37cbe3-4bf9-4fa8-9439-5bb1f53d6e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5c868e-1854-4759-be3c-7fb03ff644c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a41d2f-60fb-4918-add4-0a5e3b78f3a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025111-2237-4784-8A71-CF20391F6A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A2A3C7-D8B2-4011-8A09-F5D616296A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a41d2f-60fb-4918-add4-0a5e3b78f3a8"/>
    <ds:schemaRef ds:uri="355c868e-1854-4759-be3c-7fb03ff644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ADD99E-428C-4968-AE01-C438365CCE42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355c868e-1854-4759-be3c-7fb03ff644cc"/>
    <ds:schemaRef ds:uri="96a41d2f-60fb-4918-add4-0a5e3b78f3a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</Words>
  <Application>Microsoft Office PowerPoint</Application>
  <PresentationFormat>Grand écran</PresentationFormat>
  <Paragraphs>75</Paragraphs>
  <Slides>25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Helvetica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Victor FRECHARD</dc:creator>
  <cp:lastModifiedBy>Victor FRECHARD</cp:lastModifiedBy>
  <cp:revision>42</cp:revision>
  <dcterms:created xsi:type="dcterms:W3CDTF">2023-02-23T15:47:24Z</dcterms:created>
  <dcterms:modified xsi:type="dcterms:W3CDTF">2023-03-01T09:57:13Z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0x010100BDA3940E29C76E47AAADB33C5BEA4396</vt:lpwstr>
  </property>
  <property fmtid="{D5CDD505-2E9C-101B-9397-08002B2CF9AE}" pid="3" name="MediaServiceImageTags">
    <vt:lpwstr/>
  </property>
</Properties>
</file>